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60" r:id="rId3"/>
    <p:sldId id="261" r:id="rId4"/>
    <p:sldId id="262" r:id="rId5"/>
    <p:sldId id="263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14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00" y="48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827F8-AA7D-E74F-9D3D-15A13D876978}" type="datetimeFigureOut">
              <a:rPr lang="en-US" smtClean="0"/>
              <a:t>8/19/15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5523-A635-7642-8EE1-B513918E8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13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5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7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9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5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1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48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4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9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99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9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5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5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06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2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9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78F55-EF4D-AB43-8BBA-A631A1A08434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9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9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F1112-569E-7D40-9321-77659C05F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3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8" Type="http://schemas.openxmlformats.org/officeDocument/2006/relationships/image" Target="../media/image9.JPG"/><Relationship Id="rId9" Type="http://schemas.openxmlformats.org/officeDocument/2006/relationships/image" Target="../media/image10.JPG"/><Relationship Id="rId10" Type="http://schemas.openxmlformats.org/officeDocument/2006/relationships/image" Target="../media/image11.JPG"/><Relationship Id="rId11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2045" y="1587517"/>
            <a:ext cx="301752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eV_New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155578"/>
            <a:ext cx="3534889" cy="40227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22045" y="1587517"/>
            <a:ext cx="3017520" cy="1777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22045" y="2543184"/>
            <a:ext cx="3017520" cy="1873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68110" y="3750732"/>
            <a:ext cx="1724614" cy="3170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7149C5"/>
                </a:solidFill>
                <a:latin typeface="Baoli SC Regular"/>
                <a:cs typeface="Baoli SC Regular"/>
              </a:rPr>
              <a:t>C</a:t>
            </a:r>
            <a:r>
              <a:rPr lang="en-US" sz="1600" b="1" dirty="0" smtClean="0">
                <a:latin typeface="Baoli SC Regular"/>
                <a:cs typeface="Baoli SC Regular"/>
              </a:rPr>
              <a:t>LOUD</a:t>
            </a:r>
            <a:endParaRPr lang="en-US" sz="1600" b="1" dirty="0">
              <a:latin typeface="Baoli SC Regular"/>
              <a:cs typeface="Baoli SC Regular"/>
            </a:endParaRPr>
          </a:p>
          <a:p>
            <a:endParaRPr lang="en-US" sz="1600" b="1" dirty="0" smtClean="0">
              <a:latin typeface="Baoli SC Regular"/>
              <a:cs typeface="Baoli SC Regular"/>
            </a:endParaRPr>
          </a:p>
          <a:p>
            <a:r>
              <a:rPr lang="en-US" sz="2800" b="1" dirty="0" smtClean="0">
                <a:solidFill>
                  <a:srgbClr val="7149C5"/>
                </a:solidFill>
                <a:latin typeface="Baoli SC Regular"/>
                <a:cs typeface="Baoli SC Regular"/>
              </a:rPr>
              <a:t>A</a:t>
            </a:r>
            <a:r>
              <a:rPr lang="en-US" sz="1600" b="1" dirty="0" smtClean="0">
                <a:latin typeface="Baoli SC Regular"/>
                <a:cs typeface="Baoli SC Regular"/>
              </a:rPr>
              <a:t>CCESSED</a:t>
            </a:r>
            <a:endParaRPr lang="en-US" sz="1600" b="1" dirty="0">
              <a:latin typeface="Baoli SC Regular"/>
              <a:cs typeface="Baoli SC Regular"/>
            </a:endParaRPr>
          </a:p>
          <a:p>
            <a:endParaRPr lang="en-US" sz="1600" b="1" dirty="0" smtClean="0">
              <a:latin typeface="Baoli SC Regular"/>
              <a:cs typeface="Baoli SC Regular"/>
            </a:endParaRPr>
          </a:p>
          <a:p>
            <a:r>
              <a:rPr lang="en-US" sz="2800" b="1" dirty="0" smtClean="0">
                <a:solidFill>
                  <a:srgbClr val="7149C5"/>
                </a:solidFill>
                <a:latin typeface="Baoli SC Regular"/>
                <a:cs typeface="Baoli SC Regular"/>
              </a:rPr>
              <a:t>R</a:t>
            </a:r>
            <a:r>
              <a:rPr lang="en-US" sz="1600" b="1" dirty="0" smtClean="0">
                <a:latin typeface="Baoli SC Regular"/>
                <a:cs typeface="Baoli SC Regular"/>
              </a:rPr>
              <a:t>ESOURCE</a:t>
            </a:r>
            <a:endParaRPr lang="en-US" sz="1600" b="1" dirty="0">
              <a:latin typeface="Baoli SC Regular"/>
              <a:cs typeface="Baoli SC Regular"/>
            </a:endParaRPr>
          </a:p>
          <a:p>
            <a:endParaRPr lang="en-US" sz="1600" b="1" dirty="0" smtClean="0">
              <a:latin typeface="Baoli SC Regular"/>
              <a:cs typeface="Baoli SC Regular"/>
            </a:endParaRPr>
          </a:p>
          <a:p>
            <a:r>
              <a:rPr lang="en-US" sz="2400" b="1" dirty="0" smtClean="0">
                <a:solidFill>
                  <a:srgbClr val="7149C5"/>
                </a:solidFill>
                <a:latin typeface="Baoli SC Regular"/>
                <a:cs typeface="Baoli SC Regular"/>
              </a:rPr>
              <a:t>M</a:t>
            </a:r>
            <a:r>
              <a:rPr lang="en-US" sz="1600" b="1" dirty="0" smtClean="0">
                <a:latin typeface="Baoli SC Regular"/>
                <a:cs typeface="Baoli SC Regular"/>
              </a:rPr>
              <a:t>ANAGEMENT</a:t>
            </a:r>
            <a:endParaRPr lang="en-US" sz="1600" b="1" dirty="0">
              <a:latin typeface="Baoli SC Regular"/>
              <a:cs typeface="Baoli SC Regular"/>
            </a:endParaRPr>
          </a:p>
          <a:p>
            <a:endParaRPr lang="en-US" sz="1600" b="1" dirty="0" smtClean="0">
              <a:latin typeface="Baoli SC Regular"/>
              <a:cs typeface="Baoli SC Regular"/>
            </a:endParaRPr>
          </a:p>
          <a:p>
            <a:r>
              <a:rPr lang="en-US" sz="2800" b="1" dirty="0" smtClean="0">
                <a:solidFill>
                  <a:srgbClr val="7149C5"/>
                </a:solidFill>
                <a:latin typeface="Baoli SC Regular"/>
                <a:cs typeface="Baoli SC Regular"/>
              </a:rPr>
              <a:t>A</a:t>
            </a:r>
            <a:r>
              <a:rPr lang="en-US" sz="1600" b="1" dirty="0" smtClean="0">
                <a:latin typeface="Baoli SC Regular"/>
                <a:cs typeface="Baoli SC Regular"/>
              </a:rPr>
              <a:t>SSISTANT</a:t>
            </a:r>
            <a:endParaRPr lang="en-US" sz="1600" b="1" dirty="0">
              <a:latin typeface="Baoli SC Regular"/>
              <a:cs typeface="Baoli SC Regular"/>
            </a:endParaRPr>
          </a:p>
        </p:txBody>
      </p:sp>
      <p:pic>
        <p:nvPicPr>
          <p:cNvPr id="2" name="Picture 1" descr="AA049887.png"/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309" y="3937000"/>
            <a:ext cx="949931" cy="2983830"/>
          </a:xfrm>
          <a:prstGeom prst="rect">
            <a:avLst/>
          </a:prstGeom>
        </p:spPr>
      </p:pic>
      <p:pic>
        <p:nvPicPr>
          <p:cNvPr id="5" name="Picture 4" descr="IMG_1917.jpg"/>
          <p:cNvPicPr>
            <a:picLocks noChangeAspect="1"/>
          </p:cNvPicPr>
          <p:nvPr/>
        </p:nvPicPr>
        <p:blipFill>
          <a:blip r:embed="rId4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5" y="7095067"/>
            <a:ext cx="3017520" cy="1807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68110" y="2644784"/>
            <a:ext cx="160019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7149C5"/>
                </a:solidFill>
                <a:latin typeface="Baoli SC Regular"/>
                <a:cs typeface="Baoli SC Regular"/>
              </a:rPr>
              <a:t>Carma</a:t>
            </a:r>
            <a:endParaRPr lang="en-US" sz="3600" b="1" dirty="0">
              <a:solidFill>
                <a:srgbClr val="7149C5"/>
              </a:solidFill>
              <a:latin typeface="Baoli SC Regular"/>
              <a:cs typeface="Baoli SC Regular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24176" y="3291115"/>
            <a:ext cx="2814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pple Chancery"/>
                <a:cs typeface="Apple Chancery"/>
              </a:rPr>
              <a:t>“</a:t>
            </a:r>
            <a:r>
              <a:rPr lang="en-US" sz="1200" dirty="0" err="1" smtClean="0">
                <a:latin typeface="Apple Chancery"/>
                <a:cs typeface="Apple Chancery"/>
              </a:rPr>
              <a:t>Envison</a:t>
            </a:r>
            <a:r>
              <a:rPr lang="en-US" sz="1200" dirty="0" smtClean="0">
                <a:latin typeface="Apple Chancery"/>
                <a:cs typeface="Apple Chancery"/>
              </a:rPr>
              <a:t> the profitability of your future”</a:t>
            </a:r>
            <a:endParaRPr lang="en-US" sz="1200" dirty="0">
              <a:latin typeface="Apple Chancery"/>
              <a:cs typeface="Apple Chancery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alphaModFix amt="54000"/>
          </a:blip>
          <a:stretch>
            <a:fillRect/>
          </a:stretch>
        </p:blipFill>
        <p:spPr>
          <a:xfrm>
            <a:off x="2322044" y="2794000"/>
            <a:ext cx="3017521" cy="43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40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2045" y="1587517"/>
            <a:ext cx="301752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eV_New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155578"/>
            <a:ext cx="3534889" cy="40227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22045" y="1587517"/>
            <a:ext cx="3017520" cy="1777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22045" y="2543184"/>
            <a:ext cx="3017520" cy="1873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IMG_1917.jpg"/>
          <p:cNvPicPr>
            <a:picLocks noChangeAspect="1"/>
          </p:cNvPicPr>
          <p:nvPr/>
        </p:nvPicPr>
        <p:blipFill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5" y="7095067"/>
            <a:ext cx="3017520" cy="18076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24176" y="2842382"/>
            <a:ext cx="2814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pple Chancery"/>
                <a:cs typeface="Apple Chancery"/>
              </a:rPr>
              <a:t>“</a:t>
            </a:r>
            <a:r>
              <a:rPr lang="en-US" sz="1200" dirty="0" err="1" smtClean="0">
                <a:latin typeface="Apple Chancery"/>
                <a:cs typeface="Apple Chancery"/>
              </a:rPr>
              <a:t>Envison</a:t>
            </a:r>
            <a:r>
              <a:rPr lang="en-US" sz="1200" dirty="0" smtClean="0">
                <a:latin typeface="Apple Chancery"/>
                <a:cs typeface="Apple Chancery"/>
              </a:rPr>
              <a:t> the profitability of your future”</a:t>
            </a:r>
            <a:endParaRPr lang="en-US" sz="1200" dirty="0">
              <a:latin typeface="Apple Chancery"/>
              <a:cs typeface="Apple Chancery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alphaModFix amt="37000"/>
          </a:blip>
          <a:stretch>
            <a:fillRect/>
          </a:stretch>
        </p:blipFill>
        <p:spPr>
          <a:xfrm rot="1274426">
            <a:off x="3852333" y="3585634"/>
            <a:ext cx="1155700" cy="7704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37000"/>
          </a:blip>
          <a:stretch>
            <a:fillRect/>
          </a:stretch>
        </p:blipFill>
        <p:spPr>
          <a:xfrm rot="538470">
            <a:off x="2771445" y="4936068"/>
            <a:ext cx="1200150" cy="800100"/>
          </a:xfrm>
          <a:prstGeom prst="rect">
            <a:avLst/>
          </a:prstGeom>
        </p:spPr>
      </p:pic>
      <p:pic>
        <p:nvPicPr>
          <p:cNvPr id="14" name="Picture 13" descr="4  Opening Project Manager.JPG"/>
          <p:cNvPicPr>
            <a:picLocks noChangeAspect="1"/>
          </p:cNvPicPr>
          <p:nvPr/>
        </p:nvPicPr>
        <p:blipFill>
          <a:blip r:embed="rId6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860" y="4631266"/>
            <a:ext cx="1476761" cy="865899"/>
          </a:xfrm>
          <a:prstGeom prst="rect">
            <a:avLst/>
          </a:prstGeom>
        </p:spPr>
      </p:pic>
      <p:pic>
        <p:nvPicPr>
          <p:cNvPr id="16" name="Picture 15" descr="15  Style Options Filled Out.JPG"/>
          <p:cNvPicPr>
            <a:picLocks noChangeAspect="1"/>
          </p:cNvPicPr>
          <p:nvPr/>
        </p:nvPicPr>
        <p:blipFill>
          <a:blip r:embed="rId7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1922">
            <a:off x="2556028" y="3263710"/>
            <a:ext cx="1039218" cy="732557"/>
          </a:xfrm>
          <a:prstGeom prst="rect">
            <a:avLst/>
          </a:prstGeom>
        </p:spPr>
      </p:pic>
      <p:pic>
        <p:nvPicPr>
          <p:cNvPr id="18" name="Picture 17" descr="8  New Project - Project Description.JPG"/>
          <p:cNvPicPr>
            <a:picLocks noChangeAspect="1"/>
          </p:cNvPicPr>
          <p:nvPr/>
        </p:nvPicPr>
        <p:blipFill>
          <a:blip r:embed="rId8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6795">
            <a:off x="2494283" y="5689414"/>
            <a:ext cx="1346200" cy="794242"/>
          </a:xfrm>
          <a:prstGeom prst="rect">
            <a:avLst/>
          </a:prstGeom>
        </p:spPr>
      </p:pic>
      <p:pic>
        <p:nvPicPr>
          <p:cNvPr id="3" name="Picture 2" descr="68  Project Messages.JPG"/>
          <p:cNvPicPr>
            <a:picLocks noChangeAspect="1"/>
          </p:cNvPicPr>
          <p:nvPr/>
        </p:nvPicPr>
        <p:blipFill>
          <a:blip r:embed="rId9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3434">
            <a:off x="3997717" y="5615188"/>
            <a:ext cx="1240692" cy="733002"/>
          </a:xfrm>
          <a:prstGeom prst="rect">
            <a:avLst/>
          </a:prstGeom>
        </p:spPr>
      </p:pic>
      <p:pic>
        <p:nvPicPr>
          <p:cNvPr id="9" name="Picture 8" descr="71  Notifications.JPG"/>
          <p:cNvPicPr>
            <a:picLocks noChangeAspect="1"/>
          </p:cNvPicPr>
          <p:nvPr/>
        </p:nvPicPr>
        <p:blipFill>
          <a:blip r:embed="rId10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004" y="6172707"/>
            <a:ext cx="1312332" cy="770350"/>
          </a:xfrm>
          <a:prstGeom prst="rect">
            <a:avLst/>
          </a:prstGeom>
        </p:spPr>
      </p:pic>
      <p:pic>
        <p:nvPicPr>
          <p:cNvPr id="12" name="Picture 11" descr="IMG_0081.jpg"/>
          <p:cNvPicPr>
            <a:picLocks noChangeAspect="1"/>
          </p:cNvPicPr>
          <p:nvPr/>
        </p:nvPicPr>
        <p:blipFill>
          <a:blip r:embed="rId11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405">
            <a:off x="2538688" y="4145575"/>
            <a:ext cx="1402636" cy="78740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22045" y="3439637"/>
            <a:ext cx="3013201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Making your company easier to do business with !</a:t>
            </a:r>
          </a:p>
          <a:p>
            <a:pPr marL="285750" indent="-285750">
              <a:buFont typeface="Arial"/>
              <a:buChar char="•"/>
            </a:pPr>
            <a:endParaRPr lang="en-US" sz="1400" b="1" dirty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From the first showroom visit to job completion – eVision has the solution</a:t>
            </a:r>
          </a:p>
          <a:p>
            <a:pPr marL="285750" indent="-285750">
              <a:buFont typeface="Arial"/>
              <a:buChar char="•"/>
            </a:pPr>
            <a:endParaRPr lang="en-US" sz="1400" b="1" dirty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Order Express</a:t>
            </a:r>
          </a:p>
          <a:p>
            <a:pPr marL="285750" indent="-285750">
              <a:buFont typeface="Arial"/>
              <a:buChar char="•"/>
            </a:pPr>
            <a:endParaRPr lang="en-US" sz="1400" b="1" dirty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Smart Spec</a:t>
            </a:r>
          </a:p>
          <a:p>
            <a:pPr marL="285750" indent="-285750">
              <a:buFont typeface="Arial"/>
              <a:buChar char="•"/>
            </a:pPr>
            <a:endParaRPr lang="en-US" sz="1400" b="1" dirty="0"/>
          </a:p>
          <a:p>
            <a:pPr marL="285750" indent="-285750">
              <a:buFont typeface="Arial"/>
              <a:buChar char="•"/>
            </a:pPr>
            <a:r>
              <a:rPr lang="en-US" sz="1400" b="1" dirty="0" err="1" smtClean="0"/>
              <a:t>Carma</a:t>
            </a:r>
            <a:endParaRPr lang="en-US" sz="1400" b="1" dirty="0" smtClean="0"/>
          </a:p>
          <a:p>
            <a:pPr marL="285750" indent="-285750">
              <a:buFont typeface="Arial"/>
              <a:buChar char="•"/>
            </a:pPr>
            <a:endParaRPr lang="en-US" sz="1400" b="1" dirty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Your electronic catalog provider</a:t>
            </a:r>
          </a:p>
          <a:p>
            <a:pPr marL="285750" indent="-285750">
              <a:buFont typeface="Arial"/>
              <a:buChar char="•"/>
            </a:pPr>
            <a:endParaRPr lang="en-US" sz="1400" b="1" dirty="0"/>
          </a:p>
          <a:p>
            <a:pPr marL="285750" indent="-285750">
              <a:buFont typeface="Arial"/>
              <a:buChar char="•"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90434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2045" y="1587517"/>
            <a:ext cx="301752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eV_New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155578"/>
            <a:ext cx="3534889" cy="40227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22045" y="1587517"/>
            <a:ext cx="3017520" cy="1777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22045" y="2543184"/>
            <a:ext cx="3017520" cy="1873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IMG_1917.jpg"/>
          <p:cNvPicPr>
            <a:picLocks noChangeAspect="1"/>
          </p:cNvPicPr>
          <p:nvPr/>
        </p:nvPicPr>
        <p:blipFill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5" y="7095067"/>
            <a:ext cx="3017520" cy="1807650"/>
          </a:xfrm>
          <a:prstGeom prst="rect">
            <a:avLst/>
          </a:prstGeom>
        </p:spPr>
      </p:pic>
      <p:pic>
        <p:nvPicPr>
          <p:cNvPr id="2" name="Picture 1" descr="Carma - PDF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5" y="2844800"/>
            <a:ext cx="3170269" cy="244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9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2045" y="1587517"/>
            <a:ext cx="301752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eV_New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1" y="155578"/>
            <a:ext cx="3534889" cy="40227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22045" y="1587517"/>
            <a:ext cx="3017520" cy="1777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22045" y="2543184"/>
            <a:ext cx="3017520" cy="1873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IMG_1917.jpg"/>
          <p:cNvPicPr>
            <a:picLocks noChangeAspect="1"/>
          </p:cNvPicPr>
          <p:nvPr/>
        </p:nvPicPr>
        <p:blipFill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5" y="7095067"/>
            <a:ext cx="3017520" cy="1807650"/>
          </a:xfrm>
          <a:prstGeom prst="rect">
            <a:avLst/>
          </a:prstGeom>
        </p:spPr>
      </p:pic>
      <p:pic>
        <p:nvPicPr>
          <p:cNvPr id="9" name="Picture 8" descr="orderexpress_front_banne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7" r="5790" b="22105"/>
          <a:stretch/>
        </p:blipFill>
        <p:spPr>
          <a:xfrm rot="20390127">
            <a:off x="2514600" y="3191670"/>
            <a:ext cx="1447800" cy="647061"/>
          </a:xfrm>
          <a:prstGeom prst="rect">
            <a:avLst/>
          </a:prstGeom>
        </p:spPr>
      </p:pic>
      <p:pic>
        <p:nvPicPr>
          <p:cNvPr id="13" name="Picture 12" descr="smartspec_front_banner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23086" r="6060" b="35047"/>
          <a:stretch/>
        </p:blipFill>
        <p:spPr>
          <a:xfrm rot="1223049">
            <a:off x="3606801" y="3863407"/>
            <a:ext cx="1421098" cy="487632"/>
          </a:xfrm>
          <a:prstGeom prst="rect">
            <a:avLst/>
          </a:prstGeom>
        </p:spPr>
      </p:pic>
      <p:pic>
        <p:nvPicPr>
          <p:cNvPr id="14" name="Picture 13" descr="orderexpress_front_banne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7" r="5790" b="22105"/>
          <a:stretch/>
        </p:blipFill>
        <p:spPr>
          <a:xfrm rot="1223049">
            <a:off x="8614857" y="198189"/>
            <a:ext cx="1158125" cy="517597"/>
          </a:xfrm>
          <a:prstGeom prst="rect">
            <a:avLst/>
          </a:prstGeom>
        </p:spPr>
      </p:pic>
      <p:pic>
        <p:nvPicPr>
          <p:cNvPr id="15" name="Picture 14" descr="Macintosh HD:Users:danstout:Desktop:eV_New_Logo.pd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8" t="42126" r="21636" b="41163"/>
          <a:stretch/>
        </p:blipFill>
        <p:spPr bwMode="auto">
          <a:xfrm rot="20978589">
            <a:off x="2840622" y="4199469"/>
            <a:ext cx="1320377" cy="4823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 rot="20724270">
            <a:off x="3132667" y="4507946"/>
            <a:ext cx="114903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 anchor="t">
            <a:spAutoFit/>
          </a:bodyPr>
          <a:lstStyle/>
          <a:p>
            <a:r>
              <a:rPr lang="en-US" sz="1000" dirty="0" err="1" smtClean="0"/>
              <a:t>eCatalog</a:t>
            </a:r>
            <a:r>
              <a:rPr lang="en-US" sz="1000" dirty="0" smtClean="0"/>
              <a:t> Solutions</a:t>
            </a:r>
            <a:endParaRPr lang="en-US" sz="1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alphaModFix amt="29000"/>
          </a:blip>
          <a:stretch>
            <a:fillRect/>
          </a:stretch>
        </p:blipFill>
        <p:spPr>
          <a:xfrm>
            <a:off x="2322045" y="2730500"/>
            <a:ext cx="3017521" cy="436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994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danstout:Desktop:eV_New_Logo.pd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8" t="42126" r="21636" b="41163"/>
          <a:stretch/>
        </p:blipFill>
        <p:spPr bwMode="auto">
          <a:xfrm>
            <a:off x="3272423" y="3564573"/>
            <a:ext cx="2036177" cy="11174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77733" y="4266568"/>
            <a:ext cx="1351652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eCatalog</a:t>
            </a:r>
            <a:r>
              <a:rPr lang="en-US" sz="1200" dirty="0" smtClean="0"/>
              <a:t> Solutions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059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57</Words>
  <Application>Microsoft Macintosh PowerPoint</Application>
  <PresentationFormat>Custom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CEOs2Go,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Stout</dc:creator>
  <cp:lastModifiedBy>Dan Stout</cp:lastModifiedBy>
  <cp:revision>27</cp:revision>
  <cp:lastPrinted>2015-08-10T15:47:08Z</cp:lastPrinted>
  <dcterms:created xsi:type="dcterms:W3CDTF">2015-08-10T12:58:27Z</dcterms:created>
  <dcterms:modified xsi:type="dcterms:W3CDTF">2015-08-19T15:38:58Z</dcterms:modified>
</cp:coreProperties>
</file>